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D5E0CD-B48E-E605-2B9A-0B0B8BAAC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923925"/>
            <a:ext cx="10572000" cy="3496273"/>
          </a:xfrm>
        </p:spPr>
        <p:txBody>
          <a:bodyPr/>
          <a:lstStyle/>
          <a:p>
            <a:r>
              <a:rPr lang="el-GR" dirty="0"/>
              <a:t>3 Δεκεμβρίου –Παγκόσμια Ημέρα </a:t>
            </a:r>
            <a:r>
              <a:rPr lang="el-GR" dirty="0" err="1"/>
              <a:t>ΑμεΑ</a:t>
            </a:r>
            <a:br>
              <a:rPr lang="el-GR" dirty="0"/>
            </a:br>
            <a:r>
              <a:rPr lang="el-GR" dirty="0">
                <a:solidFill>
                  <a:srgbClr val="FF0000"/>
                </a:solidFill>
              </a:rPr>
              <a:t>ΔΙΚΑΙΩΜΑΤΑ ΑΤΟΜΩΝ ΜΕ ΑΝΑΠΗΡΙΑ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0194759-18F5-25B3-EA53-5DF48524A8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400" b="1" i="1" u="sng" dirty="0">
                <a:solidFill>
                  <a:srgbClr val="00B0F0"/>
                </a:solidFill>
              </a:rPr>
              <a:t>Τα βασικά δικαιώματα των </a:t>
            </a:r>
            <a:r>
              <a:rPr lang="el-GR" sz="2400" b="1" i="1" u="sng" dirty="0" err="1">
                <a:solidFill>
                  <a:srgbClr val="00B0F0"/>
                </a:solidFill>
              </a:rPr>
              <a:t>ΑμεΑ</a:t>
            </a:r>
            <a:r>
              <a:rPr lang="el-GR" sz="2400" i="1" u="sng" dirty="0">
                <a:solidFill>
                  <a:srgbClr val="00B0F0"/>
                </a:solidFill>
              </a:rPr>
              <a:t> σύμφωνα με τη Σύμβαση του ΟΗΕ </a:t>
            </a:r>
            <a:endParaRPr lang="el-GR" sz="2400" dirty="0">
              <a:solidFill>
                <a:srgbClr val="00B0F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579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E73089-C61F-9D20-04DE-D25E323C3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76200"/>
            <a:ext cx="10571998" cy="134143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Συμμετοχή στην Πολιτική Ζωή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48DF45-4373-D03C-3B13-03E70230F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Δικαίωμα ψήφου και συμμετοχής στην πολιτική με </a:t>
            </a:r>
            <a:r>
              <a:rPr lang="el-GR" sz="4400" b="1" dirty="0" err="1"/>
              <a:t>προσβάσιμες</a:t>
            </a:r>
            <a:r>
              <a:rPr lang="el-GR" sz="4400" b="1" dirty="0"/>
              <a:t> διαδικασίες και πληροφορίες</a:t>
            </a:r>
            <a:r>
              <a:rPr lang="el-GR" sz="4400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1560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4EA1AB-015A-7FD6-1261-D282E2DEF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33350"/>
            <a:ext cx="10571998" cy="128428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Πρόσβαση στη Δικαιοσύνη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66B115-853F-1DC9-1913-0474466BD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800" dirty="0"/>
              <a:t>Δικαίωμα συμμετοχής σε όλες τις δικαστικές διαδικασίες με την απαραίτητη υποστήριξη.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99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D21015-76CB-BF39-E87F-8FC34AE3F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33350"/>
            <a:ext cx="10571998" cy="128428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Προστασία από Βία &amp; Κακοποίηση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82CE09-8F5C-A46E-D787-B602FD13D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Υποχρέωση του κράτους να προστατεύει από </a:t>
            </a:r>
            <a:r>
              <a:rPr lang="el-GR" sz="4400" b="1" dirty="0"/>
              <a:t>βία, εκμετάλλευση και κακοποίηση</a:t>
            </a:r>
            <a:r>
              <a:rPr lang="el-GR" sz="4400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8237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F5CCD5-BA3D-5FFC-D018-356CF9BB3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200025"/>
            <a:ext cx="10571998" cy="1217613"/>
          </a:xfrm>
        </p:spPr>
        <p:txBody>
          <a:bodyPr/>
          <a:lstStyle/>
          <a:p>
            <a:r>
              <a:rPr lang="el-GR" sz="4400" dirty="0">
                <a:solidFill>
                  <a:srgbClr val="FF0000"/>
                </a:solidFill>
              </a:rPr>
              <a:t>Επικοινωνία &amp; Πληροφόρηση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15D7C0-0808-DEFC-AFB4-2BB35F603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4400" dirty="0"/>
              <a:t>Δικαίωμα πρόσβασης στη πληροφορία μέσω</a:t>
            </a:r>
            <a:br>
              <a:rPr lang="el-GR" sz="4400" dirty="0"/>
            </a:br>
            <a:r>
              <a:rPr lang="el-GR" sz="4400" b="1" dirty="0"/>
              <a:t>νοηματικής γλώσσας, </a:t>
            </a:r>
            <a:r>
              <a:rPr lang="el-GR" sz="4400" b="1" dirty="0" err="1"/>
              <a:t>Braille</a:t>
            </a:r>
            <a:r>
              <a:rPr lang="el-GR" sz="4400" b="1" dirty="0"/>
              <a:t>, απλής γλώσσας, υποστηρικτικών τεχνολογιών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529079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F21B6E-3AA1-C573-FF6E-AA0AF427B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0"/>
            <a:ext cx="10571998" cy="141763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Σεβασμός </a:t>
            </a:r>
            <a:r>
              <a:rPr lang="el-GR" sz="4800" dirty="0" err="1">
                <a:solidFill>
                  <a:srgbClr val="FF0000"/>
                </a:solidFill>
              </a:rPr>
              <a:t>Ιδιωτικότητας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11EB6A-E1ED-2B46-A26F-0C9A9F1A5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Προστασία προσωπικών δεδομένων και ιδιωτικής ζωής.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1843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047021-D070-D47F-7837-41C51E87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42875"/>
            <a:ext cx="10571998" cy="1274763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Οικογένεια &amp; </a:t>
            </a:r>
            <a:r>
              <a:rPr lang="el-GR" sz="4800" dirty="0" err="1">
                <a:solidFill>
                  <a:srgbClr val="FF0000"/>
                </a:solidFill>
              </a:rPr>
              <a:t>Γονεϊκότητα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2BDC87-7D3A-C2B6-1DBA-96B0966EA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Ίσα δικαιώματα σε οικογενειακές σχέσεις, γάμο και υποστήριξη γονέων με αναπηρία.</a:t>
            </a:r>
          </a:p>
          <a:p>
            <a:pPr marL="0" indent="0" algn="just">
              <a:buNone/>
            </a:pPr>
            <a:r>
              <a:rPr lang="el-GR" sz="4400" dirty="0"/>
              <a:t> 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5834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119BDD-9138-595B-F3DF-F3F10064C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95250"/>
            <a:ext cx="10571998" cy="132238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Αποκατάσταση &amp; Υποστήριξη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12B8D4-E46D-793A-9EC7-DB0BBB9BC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sz="4400" dirty="0"/>
              <a:t>Δικαίωμα σε υπηρεσίες </a:t>
            </a:r>
            <a:r>
              <a:rPr lang="el-GR" sz="4400" b="1" dirty="0"/>
              <a:t>αποκατάστασης, θεραπείας, επανένταξης και υποστηρικτικών τεχνολογιών</a:t>
            </a:r>
            <a:r>
              <a:rPr lang="el-GR" sz="4400" dirty="0"/>
              <a:t>.</a:t>
            </a:r>
          </a:p>
          <a:p>
            <a:pPr marL="0" indent="0">
              <a:buNone/>
            </a:pPr>
            <a:r>
              <a:rPr lang="el-GR" sz="4400" dirty="0"/>
              <a:t> 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807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93FB06-2919-9AB2-CAE7-41CF6DE1D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-238125"/>
            <a:ext cx="10571998" cy="1655763"/>
          </a:xfrm>
        </p:spPr>
        <p:txBody>
          <a:bodyPr/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sz="4800" dirty="0">
                <a:solidFill>
                  <a:srgbClr val="FF0000"/>
                </a:solidFill>
              </a:rPr>
              <a:t>Ισότητα &amp; Μη Διάκριση</a:t>
            </a:r>
            <a:br>
              <a:rPr lang="el-GR" sz="4800" dirty="0"/>
            </a:br>
            <a:endParaRPr lang="el-GR" sz="4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4C21EB-CADC-7223-13A0-382309CF4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b="1" dirty="0"/>
              <a:t>Όλα τα άτομα με αναπηρία έχουν δικαίωμα στην ίση μεταχείριση</a:t>
            </a:r>
            <a:r>
              <a:rPr lang="el-GR" sz="4400" dirty="0"/>
              <a:t> σε κάθε τομέα της ζωής – χωρίς αποκλεισμούς λόγω αναπηρίας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4723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BB3A75-5463-8999-DFDD-5A8BB4204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04775"/>
            <a:ext cx="10571998" cy="1312863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Προσβασιμότητα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09093B-9D80-4247-AC21-DA6227205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4400" dirty="0"/>
              <a:t>Τα κράτη υποχρεούνται να εξασφαλίζουν </a:t>
            </a:r>
            <a:r>
              <a:rPr lang="el-GR" sz="4400" b="1" dirty="0"/>
              <a:t>προσβασιμότητα στο περιβάλλον, στις μεταφορές, στην πληροφόρηση και στις υπηρεσίες</a:t>
            </a:r>
            <a:r>
              <a:rPr lang="el-GR" sz="4400" dirty="0"/>
              <a:t>, ώστε κανείς να μη μένει πίσω.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801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5074BD-DD91-81F8-6F6F-FBEB1360E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Ανεξάρτητη Διαβίωση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295554-0127-A66A-A312-1C460145A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Κάθε άτομο έχει δικαίωμα να ζει </a:t>
            </a:r>
            <a:r>
              <a:rPr lang="el-GR" sz="4400" b="1" dirty="0"/>
              <a:t>ανεξάρτητα, με επιλογή τόπου διαμονής</a:t>
            </a:r>
            <a:r>
              <a:rPr lang="el-GR" sz="4400" dirty="0"/>
              <a:t> και με την απαραίτητη υποστήριξη για συμμετοχή στην κοινότητα.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006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5F1A0C-CC9E-636B-A745-5960D72E6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61925"/>
            <a:ext cx="10571998" cy="1255713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Προσωπική Κινητικότητα</a:t>
            </a:r>
            <a:br>
              <a:rPr lang="el-GR" dirty="0">
                <a:solidFill>
                  <a:srgbClr val="FF0000"/>
                </a:solidFill>
              </a:rPr>
            </a:b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E2D63E-2608-A424-2350-9CF00BA8C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Δικαίωμα σε βοηθήματα και τεχνολογίες κινητικότητας, σκύλους οδηγούς και κάθε απαραίτητη υποστήριξη για </a:t>
            </a:r>
            <a:r>
              <a:rPr lang="el-GR" sz="4400" b="1" dirty="0"/>
              <a:t>ελεύθερη μετακίνηση</a:t>
            </a:r>
            <a:r>
              <a:rPr lang="el-GR" sz="4400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222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3EB395-30FD-856A-4738-70CF80BC9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04775"/>
            <a:ext cx="10571998" cy="1312863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Εκπαίδευση χωρίς αποκλεισμούς</a:t>
            </a:r>
            <a:br>
              <a:rPr lang="el-GR" sz="4800" dirty="0"/>
            </a:br>
            <a:endParaRPr lang="el-GR" sz="4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262AF7-95B0-1D25-A3EF-A58A18E2E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4400" dirty="0"/>
              <a:t>Δικαίωμα σε </a:t>
            </a:r>
            <a:r>
              <a:rPr lang="el-GR" sz="4400" b="1" dirty="0"/>
              <a:t>συμπεριληπτική εκπαίδευση</a:t>
            </a:r>
            <a:r>
              <a:rPr lang="el-GR" sz="4400" dirty="0"/>
              <a:t>, ίσες ευκαιρίες μάθησης, προσαρμοσμένη διδασκαλία, εκπαιδευτικό υλικό, ειδική υποστήριξη όταν χρειάζεται</a:t>
            </a:r>
          </a:p>
        </p:txBody>
      </p:sp>
    </p:spTree>
    <p:extLst>
      <p:ext uri="{BB962C8B-B14F-4D97-AF65-F5344CB8AC3E}">
        <p14:creationId xmlns:p14="http://schemas.microsoft.com/office/powerpoint/2010/main" val="2443097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DE8463-6AB2-0C30-0BC0-26499B143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66675"/>
            <a:ext cx="10571998" cy="134143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Υγεία</a:t>
            </a:r>
            <a:br>
              <a:rPr lang="el-GR" sz="4800" dirty="0"/>
            </a:br>
            <a:endParaRPr lang="el-GR" sz="4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0DF641-5336-97FB-979E-CEA539968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Ίση πρόσβαση σε </a:t>
            </a:r>
            <a:r>
              <a:rPr lang="el-GR" sz="4400" b="1" dirty="0"/>
              <a:t>υπηρεσίες υγείας</a:t>
            </a:r>
            <a:r>
              <a:rPr lang="el-GR" sz="4400" dirty="0"/>
              <a:t>, χωρίς διακρίσεις και με σεβασμό στις ανάγκες του κάθε ατόμου.</a:t>
            </a:r>
          </a:p>
          <a:p>
            <a:pPr marL="0" indent="0" algn="just">
              <a:buNone/>
            </a:pPr>
            <a:endParaRPr lang="el-GR" sz="4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0760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BBAD14-3A34-F779-6D69-6DCB3BF2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76200"/>
            <a:ext cx="10571998" cy="1341438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Εργασία</a:t>
            </a:r>
            <a:br>
              <a:rPr lang="el-GR" sz="4800" dirty="0"/>
            </a:br>
            <a:endParaRPr lang="el-GR" sz="4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F692DA-F837-F961-C33E-F40AB1451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800" dirty="0"/>
              <a:t>Δικαίωμα στην </a:t>
            </a:r>
            <a:r>
              <a:rPr lang="el-GR" sz="4800" b="1" dirty="0"/>
              <a:t>απασχόληση</a:t>
            </a:r>
            <a:r>
              <a:rPr lang="el-GR" sz="4800" dirty="0"/>
              <a:t>, με εύλογες προσαρμογές, προστασία από διακρίσεις και ίσες ευκαιρίες.</a:t>
            </a:r>
          </a:p>
          <a:p>
            <a:pPr marL="0" indent="0" algn="just">
              <a:buNone/>
            </a:pPr>
            <a:endParaRPr lang="el-GR" sz="4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2706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D66D50-6361-F5BD-FA28-A06C55DD1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04775"/>
            <a:ext cx="10571998" cy="1312863"/>
          </a:xfrm>
        </p:spPr>
        <p:txBody>
          <a:bodyPr/>
          <a:lstStyle/>
          <a:p>
            <a:r>
              <a:rPr lang="el-GR" sz="4800" dirty="0">
                <a:solidFill>
                  <a:srgbClr val="FF0000"/>
                </a:solidFill>
              </a:rPr>
              <a:t>Κοινωνική Προστασία</a:t>
            </a:r>
            <a:br>
              <a:rPr lang="el-GR" sz="4800" dirty="0">
                <a:solidFill>
                  <a:srgbClr val="FF0000"/>
                </a:solidFill>
              </a:rPr>
            </a:br>
            <a:endParaRPr lang="el-GR" sz="48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7705B4-97CC-E143-A560-850159F12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sz="4400" dirty="0"/>
              <a:t>Δικαίωμα σε </a:t>
            </a:r>
            <a:r>
              <a:rPr lang="el-GR" sz="4400" b="1" dirty="0"/>
              <a:t>κοινωνικά επιδόματα, αξιοπρεπή διαβίωση, στέγαση και υποστήριξη</a:t>
            </a:r>
            <a:r>
              <a:rPr lang="el-GR" sz="4400" dirty="0"/>
              <a:t> για πλήρη ένταξη στην κοινωνία.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4186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ξιομνημόνευτο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{D6FDCE21-AD3E-48FC-9DCD-2BAA3F23F173}TF422d6a94-b412-4b4b-8b36-ccdb9da8dac8a8d189c8-ead76989f05b</Template>
  <TotalTime>35</TotalTime>
  <Words>319</Words>
  <Application>Microsoft Office PowerPoint</Application>
  <PresentationFormat>Ευρεία οθόνη</PresentationFormat>
  <Paragraphs>34</Paragraphs>
  <Slides>16</Slides>
  <Notes>0</Notes>
  <HiddenSlides>1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9" baseType="lpstr">
      <vt:lpstr>Century Gothic</vt:lpstr>
      <vt:lpstr>Wingdings 2</vt:lpstr>
      <vt:lpstr>Αξιομνημόνευτο</vt:lpstr>
      <vt:lpstr>3 Δεκεμβρίου –Παγκόσμια Ημέρα ΑμεΑ ΔΙΚΑΙΩΜΑΤΑ ΑΤΟΜΩΝ ΜΕ ΑΝΑΠΗΡΙΑ</vt:lpstr>
      <vt:lpstr>      Ισότητα &amp; Μη Διάκριση </vt:lpstr>
      <vt:lpstr>Προσβασιμότητα </vt:lpstr>
      <vt:lpstr>Ανεξάρτητη Διαβίωση</vt:lpstr>
      <vt:lpstr>Προσωπική Κινητικότητα </vt:lpstr>
      <vt:lpstr>Εκπαίδευση χωρίς αποκλεισμούς </vt:lpstr>
      <vt:lpstr>Υγεία </vt:lpstr>
      <vt:lpstr>Εργασία </vt:lpstr>
      <vt:lpstr>Κοινωνική Προστασία </vt:lpstr>
      <vt:lpstr>Συμμετοχή στην Πολιτική Ζωή </vt:lpstr>
      <vt:lpstr>Πρόσβαση στη Δικαιοσύνη </vt:lpstr>
      <vt:lpstr>Προστασία από Βία &amp; Κακοποίηση </vt:lpstr>
      <vt:lpstr>Επικοινωνία &amp; Πληροφόρηση </vt:lpstr>
      <vt:lpstr>Σεβασμός Ιδιωτικότητας </vt:lpstr>
      <vt:lpstr>Οικογένεια &amp; Γονεϊκότητα </vt:lpstr>
      <vt:lpstr>Αποκατάσταση &amp; Υποστήριξη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ΣΟΦΙΑ ΚΡΑΒΒΑΡΗ</dc:creator>
  <cp:lastModifiedBy>ΣΟΦΙΑ ΚΡΑΒΒΑΡΗ</cp:lastModifiedBy>
  <cp:revision>2</cp:revision>
  <dcterms:created xsi:type="dcterms:W3CDTF">2025-11-29T14:47:09Z</dcterms:created>
  <dcterms:modified xsi:type="dcterms:W3CDTF">2025-11-29T17:19:44Z</dcterms:modified>
</cp:coreProperties>
</file>